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8" r:id="rId12"/>
    <p:sldId id="267" r:id="rId13"/>
    <p:sldId id="266" r:id="rId14"/>
    <p:sldId id="265" r:id="rId15"/>
    <p:sldId id="264" r:id="rId16"/>
    <p:sldId id="263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71736-4309-4413-BAEC-8CF851383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Communiceren </a:t>
            </a:r>
            <a:r>
              <a:rPr lang="nl-NL" dirty="0"/>
              <a:t>en overleggen in een team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D611920-BA96-4DA3-AF24-1B66892078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Online theorie les</a:t>
            </a:r>
          </a:p>
          <a:p>
            <a:r>
              <a:rPr lang="nl-NL" dirty="0"/>
              <a:t>Cohort 2018</a:t>
            </a:r>
          </a:p>
        </p:txBody>
      </p:sp>
    </p:spTree>
    <p:extLst>
      <p:ext uri="{BB962C8B-B14F-4D97-AF65-F5344CB8AC3E}">
        <p14:creationId xmlns:p14="http://schemas.microsoft.com/office/powerpoint/2010/main" val="144262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2DC4AA0A-D9C3-4A0B-990D-1BCB0022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1219386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0878C7-7719-40BD-AA97-751A85670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D9D3865-C494-4C4A-8495-8245E9054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E33836-858C-4644-9821-AABC08AEC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234" y="4495894"/>
            <a:ext cx="4942542" cy="1444718"/>
          </a:xfrm>
        </p:spPr>
        <p:txBody>
          <a:bodyPr>
            <a:normAutofit/>
          </a:bodyPr>
          <a:lstStyle/>
          <a:p>
            <a:pPr algn="r"/>
            <a:r>
              <a:rPr lang="nl-NL" sz="4400" dirty="0">
                <a:solidFill>
                  <a:srgbClr val="FFFFFF"/>
                </a:solidFill>
              </a:rPr>
              <a:t>De gele hoed</a:t>
            </a: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44B4AE5B-ED11-424E-943C-6751BAA12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501" y="764970"/>
            <a:ext cx="5304633" cy="298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B10BA937-3209-4016-9859-AF12E1010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867" y="784304"/>
            <a:ext cx="5235886" cy="294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78EE79F-FCAA-4CF9-9746-730B51FC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634895"/>
            <a:ext cx="0" cy="1152689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8" name="Content Placeholder 5127">
            <a:extLst>
              <a:ext uri="{FF2B5EF4-FFF2-40B4-BE49-F238E27FC236}">
                <a16:creationId xmlns:a16="http://schemas.microsoft.com/office/drawing/2014/main" id="{A5D8A08A-A7F4-4F8C-8C78-4690C8049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6" y="4495894"/>
            <a:ext cx="4978899" cy="1444718"/>
          </a:xfrm>
        </p:spPr>
        <p:txBody>
          <a:bodyPr anchor="ctr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48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2DC4AA0A-D9C3-4A0B-990D-1BCB0022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1219386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0878C7-7719-40BD-AA97-751A85670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D9D3865-C494-4C4A-8495-8245E9054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04A3A3-12D0-4614-A4AD-94446A65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234" y="4495894"/>
            <a:ext cx="4942542" cy="1444718"/>
          </a:xfrm>
        </p:spPr>
        <p:txBody>
          <a:bodyPr>
            <a:normAutofit/>
          </a:bodyPr>
          <a:lstStyle/>
          <a:p>
            <a:pPr algn="r"/>
            <a:r>
              <a:rPr lang="nl-NL" sz="4400" dirty="0">
                <a:solidFill>
                  <a:srgbClr val="FFFFFF"/>
                </a:solidFill>
              </a:rPr>
              <a:t>De zwarte hoed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0039AC28-3376-4E89-AAEF-3105BBE62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501" y="764970"/>
            <a:ext cx="5304633" cy="298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D79EACC5-5DAB-4962-8971-0F645B8E4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867" y="784304"/>
            <a:ext cx="5235886" cy="294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78EE79F-FCAA-4CF9-9746-730B51FC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634895"/>
            <a:ext cx="0" cy="1152689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Content Placeholder 4103">
            <a:extLst>
              <a:ext uri="{FF2B5EF4-FFF2-40B4-BE49-F238E27FC236}">
                <a16:creationId xmlns:a16="http://schemas.microsoft.com/office/drawing/2014/main" id="{6DE6EA76-A1BC-4FC2-8DE4-1A3CD3D11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6" y="4495894"/>
            <a:ext cx="4978899" cy="1444718"/>
          </a:xfrm>
        </p:spPr>
        <p:txBody>
          <a:bodyPr anchor="ctr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990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2DC4AA0A-D9C3-4A0B-990D-1BCB0022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1219386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0878C7-7719-40BD-AA97-751A85670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rgbClr val="49612D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D9D3865-C494-4C4A-8495-8245E9054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077DD89-DBCB-481D-9902-55B45467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234" y="4495894"/>
            <a:ext cx="4942542" cy="1444718"/>
          </a:xfrm>
        </p:spPr>
        <p:txBody>
          <a:bodyPr>
            <a:normAutofit/>
          </a:bodyPr>
          <a:lstStyle/>
          <a:p>
            <a:pPr algn="r"/>
            <a:r>
              <a:rPr lang="nl-NL" sz="4400" dirty="0">
                <a:solidFill>
                  <a:srgbClr val="FFFFFF"/>
                </a:solidFill>
              </a:rPr>
              <a:t>De groene hoed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BA9D935B-E3C1-40B1-A8AC-868585E20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501" y="764970"/>
            <a:ext cx="5304633" cy="298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CCC8204E-F6FD-431E-ADC7-524382FC9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867" y="784304"/>
            <a:ext cx="5235886" cy="294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78EE79F-FCAA-4CF9-9746-730B51FC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634895"/>
            <a:ext cx="0" cy="1152689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0" name="Content Placeholder 3079">
            <a:extLst>
              <a:ext uri="{FF2B5EF4-FFF2-40B4-BE49-F238E27FC236}">
                <a16:creationId xmlns:a16="http://schemas.microsoft.com/office/drawing/2014/main" id="{7186C4DA-D20A-4947-B285-F94A6AA54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6" y="4495894"/>
            <a:ext cx="4978899" cy="1444718"/>
          </a:xfrm>
        </p:spPr>
        <p:txBody>
          <a:bodyPr anchor="ctr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2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2DC4AA0A-D9C3-4A0B-990D-1BCB0022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1219386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0878C7-7719-40BD-AA97-751A85670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D9D3865-C494-4C4A-8495-8245E9054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3DAC82-034E-4F02-895E-99908DF2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234" y="4495894"/>
            <a:ext cx="4942542" cy="1444718"/>
          </a:xfrm>
        </p:spPr>
        <p:txBody>
          <a:bodyPr>
            <a:normAutofit/>
          </a:bodyPr>
          <a:lstStyle/>
          <a:p>
            <a:pPr algn="r"/>
            <a:r>
              <a:rPr lang="nl-NL" sz="4400" dirty="0">
                <a:solidFill>
                  <a:srgbClr val="FFFFFF"/>
                </a:solidFill>
              </a:rPr>
              <a:t>De blauwe hoed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124FA01-2211-412B-89CB-78F9393F2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501" y="764970"/>
            <a:ext cx="5304633" cy="298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A04355B9-6FF0-4F52-BAC8-0E576E735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867" y="784304"/>
            <a:ext cx="5235886" cy="294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78EE79F-FCAA-4CF9-9746-730B51FC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634895"/>
            <a:ext cx="0" cy="1152689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574DD1C4-0F95-4AFD-89BE-7C18456F3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6" y="4495894"/>
            <a:ext cx="4978899" cy="1444718"/>
          </a:xfrm>
        </p:spPr>
        <p:txBody>
          <a:bodyPr anchor="ctr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662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E3E5EA-0EBF-4DC6-A5E7-CDB90796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Maar hoe dan?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006F06-5FF4-4047-AC51-C77FF3A33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allerlei situaties en gespreksvormen.</a:t>
            </a:r>
          </a:p>
          <a:p>
            <a:r>
              <a:rPr lang="nl-NL" dirty="0"/>
              <a:t>Denken en kijken vanuit de verschillende kaders zorgt voor meer begrip en acceptatie voor andere zienswijzen.</a:t>
            </a:r>
          </a:p>
          <a:p>
            <a:r>
              <a:rPr lang="nl-NL" dirty="0"/>
              <a:t>Meer begrip en acceptatie? Zorgt voor soepelere communicatie en snellere besluitvorming.</a:t>
            </a:r>
          </a:p>
          <a:p>
            <a:endParaRPr lang="nl-NL" dirty="0"/>
          </a:p>
          <a:p>
            <a:r>
              <a:rPr lang="nl-NL" dirty="0"/>
              <a:t>Oefenen in de les, aan de hand van een casus.</a:t>
            </a:r>
          </a:p>
          <a:p>
            <a:r>
              <a:rPr lang="nl-NL" dirty="0"/>
              <a:t>Ter voorbereiding op de les: bedenk zelf een situatie waarbij er sprake was van een dilemma en waarbij jij en je gesprekspartner(s) het niet eens waren.</a:t>
            </a:r>
          </a:p>
        </p:txBody>
      </p:sp>
    </p:spTree>
    <p:extLst>
      <p:ext uri="{BB962C8B-B14F-4D97-AF65-F5344CB8AC3E}">
        <p14:creationId xmlns:p14="http://schemas.microsoft.com/office/powerpoint/2010/main" val="6611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D01AC-18D4-4F73-A23E-DB8AB6382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371484-65A1-403A-A1E8-0DD3EC13E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404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C4D1D0-510A-4C22-AC83-1FF7A5286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43576F-BB31-4B61-BC06-F19B4E993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Werkprocessen: </a:t>
            </a:r>
            <a:br>
              <a:rPr lang="nl-NL" dirty="0"/>
            </a:br>
            <a:r>
              <a:rPr lang="nl-NL" dirty="0"/>
              <a:t>B1-K1-W6 (Stemt de werkzaamheden af)</a:t>
            </a:r>
            <a:br>
              <a:rPr lang="nl-NL" dirty="0"/>
            </a:br>
            <a:r>
              <a:rPr lang="nl-NL" dirty="0"/>
              <a:t>P6/P3-K1-W5 (Voert coördinerende taken uit)</a:t>
            </a:r>
          </a:p>
          <a:p>
            <a:endParaRPr lang="nl-NL" dirty="0"/>
          </a:p>
          <a:p>
            <a:r>
              <a:rPr lang="nl-NL" dirty="0"/>
              <a:t>Soorten overleg</a:t>
            </a:r>
          </a:p>
          <a:p>
            <a:r>
              <a:rPr lang="nl-NL" dirty="0"/>
              <a:t>Manieren om te besluiten</a:t>
            </a:r>
          </a:p>
          <a:p>
            <a:r>
              <a:rPr lang="nl-NL" dirty="0"/>
              <a:t>Kijken en communiceren vanuit verschillende kaders</a:t>
            </a:r>
          </a:p>
        </p:txBody>
      </p:sp>
    </p:spTree>
    <p:extLst>
      <p:ext uri="{BB962C8B-B14F-4D97-AF65-F5344CB8AC3E}">
        <p14:creationId xmlns:p14="http://schemas.microsoft.com/office/powerpoint/2010/main" val="98079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BBD7F-81F9-4B8B-AD7B-E32AE052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Soorten overleg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26C10A-6E7D-42C1-8A86-296F28687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Formeel versus informeel</a:t>
            </a:r>
          </a:p>
          <a:p>
            <a:r>
              <a:rPr lang="nl-NL" dirty="0"/>
              <a:t>Vooroverleg</a:t>
            </a:r>
          </a:p>
          <a:p>
            <a:r>
              <a:rPr lang="nl-NL" dirty="0"/>
              <a:t>Teamoverleg</a:t>
            </a:r>
          </a:p>
          <a:p>
            <a:r>
              <a:rPr lang="nl-NL" dirty="0"/>
              <a:t>Cliëntbespreking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4400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3A241-F31D-4829-B59C-237CA97E1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Overleggen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B73235-BF10-4B67-A00A-9A2D5CAF6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vergadering bestaat niet zonder doel. </a:t>
            </a:r>
            <a:br>
              <a:rPr lang="nl-NL" dirty="0"/>
            </a:br>
            <a:r>
              <a:rPr lang="nl-NL" dirty="0"/>
              <a:t>We onderscheiden 5 doelen:</a:t>
            </a:r>
          </a:p>
          <a:p>
            <a:r>
              <a:rPr lang="nl-NL" dirty="0"/>
              <a:t>Informeren</a:t>
            </a:r>
          </a:p>
          <a:p>
            <a:r>
              <a:rPr lang="nl-NL" dirty="0"/>
              <a:t>Brainstormen</a:t>
            </a:r>
          </a:p>
          <a:p>
            <a:r>
              <a:rPr lang="nl-NL" dirty="0"/>
              <a:t>Probleem oplossen</a:t>
            </a:r>
          </a:p>
          <a:p>
            <a:r>
              <a:rPr lang="nl-NL" dirty="0"/>
              <a:t>Beslissen</a:t>
            </a:r>
          </a:p>
          <a:p>
            <a:r>
              <a:rPr lang="nl-NL" dirty="0"/>
              <a:t>Evalueren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8362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44458-751D-4175-A987-86C1A2BF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BOB fasen in het overleg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FC2E3E-0E6F-44E6-861C-21E09D12C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Beeldvorming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Oordeelsvorming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Besluitvorming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764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5D75A8-036D-42E7-9A2F-07AB4757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Besluitvormingsregels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084BB9-D4F7-42C8-BE0E-501EFD27B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Om tot een besluit te komen, hoeft niet altijd iedereen ‘voor’ of ‘tegen’ te zijn. Er zijn verschillende manieren om tot een besluit te komen:</a:t>
            </a:r>
          </a:p>
          <a:p>
            <a:r>
              <a:rPr lang="nl-NL" dirty="0"/>
              <a:t>Meerderheidsbesluit</a:t>
            </a:r>
          </a:p>
          <a:p>
            <a:endParaRPr lang="nl-NL" dirty="0"/>
          </a:p>
          <a:p>
            <a:r>
              <a:rPr lang="nl-NL" dirty="0"/>
              <a:t>Consensus</a:t>
            </a:r>
          </a:p>
          <a:p>
            <a:endParaRPr lang="nl-NL" dirty="0"/>
          </a:p>
          <a:p>
            <a:r>
              <a:rPr lang="nl-NL" dirty="0"/>
              <a:t>Unanimiteit</a:t>
            </a:r>
          </a:p>
          <a:p>
            <a:endParaRPr lang="nl-NL" dirty="0"/>
          </a:p>
          <a:p>
            <a:r>
              <a:rPr lang="nl-NL" dirty="0"/>
              <a:t>Delegatie</a:t>
            </a:r>
          </a:p>
          <a:p>
            <a:endParaRPr lang="nl-NL" dirty="0"/>
          </a:p>
          <a:p>
            <a:r>
              <a:rPr lang="nl-NL" dirty="0"/>
              <a:t>Veto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000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6830A-0B2A-4CB9-95C3-27C51DC00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Regels om te overleggen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062860-E217-4F40-982B-EBD8B40A3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Die zijn er genoeg! Maar.. Soms kom je niet op één lijn met je collega’s. Het kan helpen om eens anders te denken. Hoe doe je dat?</a:t>
            </a:r>
          </a:p>
          <a:p>
            <a:endParaRPr lang="nl-NL" dirty="0"/>
          </a:p>
          <a:p>
            <a:r>
              <a:rPr lang="nl-NL" dirty="0"/>
              <a:t>De hoeden van BONO</a:t>
            </a:r>
          </a:p>
          <a:p>
            <a:endParaRPr lang="nl-NL" dirty="0"/>
          </a:p>
          <a:p>
            <a:r>
              <a:rPr lang="nl-NL" dirty="0"/>
              <a:t>Bij de hoeden van BONO verplaats je je als het ware in verschillende denkwijzen. Je wordt gedwongen om eens anders te denken.</a:t>
            </a: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F903580C-86EA-4C70-9A4D-77C7589B1A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896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2DC4AA0A-D9C3-4A0B-990D-1BCB0022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1219386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0878C7-7719-40BD-AA97-751A85670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D9D3865-C494-4C4A-8495-8245E9054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EDAA8E-3A3E-4D5F-A362-BBBBF015E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234" y="4495894"/>
            <a:ext cx="4942542" cy="1444718"/>
          </a:xfrm>
        </p:spPr>
        <p:txBody>
          <a:bodyPr>
            <a:normAutofit/>
          </a:bodyPr>
          <a:lstStyle/>
          <a:p>
            <a:pPr algn="r"/>
            <a:r>
              <a:rPr lang="nl-NL" sz="4400" dirty="0">
                <a:solidFill>
                  <a:srgbClr val="FFFFFF"/>
                </a:solidFill>
              </a:rPr>
              <a:t>De witte hoed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30D1C48C-2847-42FB-9605-BA9A816F2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501" y="764970"/>
            <a:ext cx="5304633" cy="298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>
            <a:extLst>
              <a:ext uri="{FF2B5EF4-FFF2-40B4-BE49-F238E27FC236}">
                <a16:creationId xmlns:a16="http://schemas.microsoft.com/office/drawing/2014/main" id="{F28F1BB1-52FF-42CE-9DFB-EA349BC64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867" y="784304"/>
            <a:ext cx="5235886" cy="294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78EE79F-FCAA-4CF9-9746-730B51FC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634895"/>
            <a:ext cx="0" cy="1152689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Content Placeholder 7175">
            <a:extLst>
              <a:ext uri="{FF2B5EF4-FFF2-40B4-BE49-F238E27FC236}">
                <a16:creationId xmlns:a16="http://schemas.microsoft.com/office/drawing/2014/main" id="{0CE39CAF-AE46-47A4-8A08-BE7F217A4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6" y="4495894"/>
            <a:ext cx="4978899" cy="1444718"/>
          </a:xfrm>
        </p:spPr>
        <p:txBody>
          <a:bodyPr anchor="ctr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90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2DC4AA0A-D9C3-4A0B-990D-1BCB0022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1219386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0878C7-7719-40BD-AA97-751A85670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D9D3865-C494-4C4A-8495-8245E9054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F8BF22-63EC-4923-8F1E-6CB3B0A7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234" y="4495894"/>
            <a:ext cx="4942542" cy="1444718"/>
          </a:xfrm>
        </p:spPr>
        <p:txBody>
          <a:bodyPr>
            <a:normAutofit/>
          </a:bodyPr>
          <a:lstStyle/>
          <a:p>
            <a:pPr algn="r"/>
            <a:r>
              <a:rPr lang="nl-NL" sz="4400" dirty="0">
                <a:solidFill>
                  <a:srgbClr val="FFFFFF"/>
                </a:solidFill>
              </a:rPr>
              <a:t>De rode hoed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117CE37F-343F-43A0-964D-0E0F53B36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501" y="764970"/>
            <a:ext cx="5304633" cy="298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>
            <a:extLst>
              <a:ext uri="{FF2B5EF4-FFF2-40B4-BE49-F238E27FC236}">
                <a16:creationId xmlns:a16="http://schemas.microsoft.com/office/drawing/2014/main" id="{CD118F9B-8D53-4CE4-BAD0-AF6569E5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867" y="784304"/>
            <a:ext cx="5235886" cy="294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78EE79F-FCAA-4CF9-9746-730B51FC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634895"/>
            <a:ext cx="0" cy="1152689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Content Placeholder 6151">
            <a:extLst>
              <a:ext uri="{FF2B5EF4-FFF2-40B4-BE49-F238E27FC236}">
                <a16:creationId xmlns:a16="http://schemas.microsoft.com/office/drawing/2014/main" id="{E0B2468D-DD3C-4863-BAC7-93F498841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6" y="4495894"/>
            <a:ext cx="4978899" cy="1444718"/>
          </a:xfrm>
        </p:spPr>
        <p:txBody>
          <a:bodyPr anchor="ctr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672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C0A2135D24748A826BF86DDB6171D" ma:contentTypeVersion="9" ma:contentTypeDescription="Een nieuw document maken." ma:contentTypeScope="" ma:versionID="2398ac0988d1926cf0501d2d83ebcf13">
  <xsd:schema xmlns:xsd="http://www.w3.org/2001/XMLSchema" xmlns:xs="http://www.w3.org/2001/XMLSchema" xmlns:p="http://schemas.microsoft.com/office/2006/metadata/properties" xmlns:ns2="a56c3d00-5de7-48d5-ab4c-fdc358b883d4" xmlns:ns3="6c60a613-874c-4135-9c0c-908833996ac5" targetNamespace="http://schemas.microsoft.com/office/2006/metadata/properties" ma:root="true" ma:fieldsID="19a4a3d8acbbc66bb41c01e43c24a05b" ns2:_="" ns3:_="">
    <xsd:import namespace="a56c3d00-5de7-48d5-ab4c-fdc358b883d4"/>
    <xsd:import namespace="6c60a613-874c-4135-9c0c-908833996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3d00-5de7-48d5-ab4c-fdc358b88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0a613-874c-4135-9c0c-908833996ac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712845-331B-4D15-B4B8-B730A443022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90C8B5-4129-4D3C-996A-893663C6C7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CAB905-129F-4A01-BE50-2205A0A387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6c3d00-5de7-48d5-ab4c-fdc358b883d4"/>
    <ds:schemaRef ds:uri="6c60a613-874c-4135-9c0c-908833996a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284</Words>
  <Application>Microsoft Office PowerPoint</Application>
  <PresentationFormat>Breedbeeld</PresentationFormat>
  <Paragraphs>60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7" baseType="lpstr">
      <vt:lpstr>Garamond</vt:lpstr>
      <vt:lpstr>Savon</vt:lpstr>
      <vt:lpstr>Communiceren en overleggen in een team</vt:lpstr>
      <vt:lpstr>Programma</vt:lpstr>
      <vt:lpstr>Soorten overleg</vt:lpstr>
      <vt:lpstr>Overleggen</vt:lpstr>
      <vt:lpstr>BOB fasen in het overleg</vt:lpstr>
      <vt:lpstr>Besluitvormingsregels</vt:lpstr>
      <vt:lpstr>Regels om te overleggen</vt:lpstr>
      <vt:lpstr>De witte hoed</vt:lpstr>
      <vt:lpstr>De rode hoed</vt:lpstr>
      <vt:lpstr>De gele hoed</vt:lpstr>
      <vt:lpstr>De zwarte hoed</vt:lpstr>
      <vt:lpstr>De groene hoed</vt:lpstr>
      <vt:lpstr>De blauwe hoed</vt:lpstr>
      <vt:lpstr>Maar hoe dan?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Communiceren en overleggen in een team</dc:title>
  <dc:creator>Marije Solle</dc:creator>
  <cp:lastModifiedBy>Tessa Heeringa - Boer</cp:lastModifiedBy>
  <cp:revision>1</cp:revision>
  <dcterms:created xsi:type="dcterms:W3CDTF">2021-02-11T18:51:29Z</dcterms:created>
  <dcterms:modified xsi:type="dcterms:W3CDTF">2021-02-19T10:09:20Z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0x01010063AC0A2135D24748A826BF86DDB6171D</vt:lpwstr>
  </property>
</Properties>
</file>